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46.xml" ContentType="application/vnd.openxmlformats-officedocument.presentationml.tags+xml"/>
  <Override PartName="/ppt/notesSlides/notesSlide49.xml" ContentType="application/vnd.openxmlformats-officedocument.presentationml.notesSlide+xml"/>
  <Override PartName="/ppt/tags/tag47.xml" ContentType="application/vnd.openxmlformats-officedocument.presentationml.tags+xml"/>
  <Override PartName="/ppt/notesSlides/notesSlide50.xml" ContentType="application/vnd.openxmlformats-officedocument.presentationml.notesSlide+xml"/>
  <Override PartName="/ppt/tags/tag48.xml" ContentType="application/vnd.openxmlformats-officedocument.presentationml.tags+xml"/>
  <Override PartName="/ppt/notesSlides/notesSlide51.xml" ContentType="application/vnd.openxmlformats-officedocument.presentationml.notesSlide+xml"/>
  <Override PartName="/ppt/tags/tag49.xml" ContentType="application/vnd.openxmlformats-officedocument.presentationml.tags+xml"/>
  <Override PartName="/ppt/notesSlides/notesSlide52.xml" ContentType="application/vnd.openxmlformats-officedocument.presentationml.notesSlide+xml"/>
  <Override PartName="/ppt/tags/tag50.xml" ContentType="application/vnd.openxmlformats-officedocument.presentationml.tags+xml"/>
  <Override PartName="/ppt/notesSlides/notesSlide53.xml" ContentType="application/vnd.openxmlformats-officedocument.presentationml.notesSlide+xml"/>
  <Override PartName="/ppt/tags/tag51.xml" ContentType="application/vnd.openxmlformats-officedocument.presentationml.tags+xml"/>
  <Override PartName="/ppt/notesSlides/notesSlide54.xml" ContentType="application/vnd.openxmlformats-officedocument.presentationml.notesSlide+xml"/>
  <Override PartName="/ppt/tags/tag52.xml" ContentType="application/vnd.openxmlformats-officedocument.presentationml.tags+xml"/>
  <Override PartName="/ppt/notesSlides/notesSlide55.xml" ContentType="application/vnd.openxmlformats-officedocument.presentationml.notesSlide+xml"/>
  <Override PartName="/ppt/tags/tag53.xml" ContentType="application/vnd.openxmlformats-officedocument.presentationml.tags+xml"/>
  <Override PartName="/ppt/notesSlides/notesSlide56.xml" ContentType="application/vnd.openxmlformats-officedocument.presentationml.notesSlide+xml"/>
  <Override PartName="/ppt/tags/tag54.xml" ContentType="application/vnd.openxmlformats-officedocument.presentationml.tags+xml"/>
  <Override PartName="/ppt/notesSlides/notesSlide57.xml" ContentType="application/vnd.openxmlformats-officedocument.presentationml.notesSlide+xml"/>
  <Override PartName="/ppt/tags/tag55.xml" ContentType="application/vnd.openxmlformats-officedocument.presentationml.tags+xml"/>
  <Override PartName="/ppt/notesSlides/notesSlide58.xml" ContentType="application/vnd.openxmlformats-officedocument.presentationml.notesSlide+xml"/>
  <Override PartName="/ppt/tags/tag56.xml" ContentType="application/vnd.openxmlformats-officedocument.presentationml.tags+xml"/>
  <Override PartName="/ppt/notesSlides/notesSlide59.xml" ContentType="application/vnd.openxmlformats-officedocument.presentationml.notesSlide+xml"/>
  <Override PartName="/ppt/tags/tag57.xml" ContentType="application/vnd.openxmlformats-officedocument.presentationml.tags+xml"/>
  <Override PartName="/ppt/notesSlides/notesSlide60.xml" ContentType="application/vnd.openxmlformats-officedocument.presentationml.notesSlide+xml"/>
  <Override PartName="/ppt/tags/tag58.xml" ContentType="application/vnd.openxmlformats-officedocument.presentationml.tags+xml"/>
  <Override PartName="/ppt/notesSlides/notesSlide61.xml" ContentType="application/vnd.openxmlformats-officedocument.presentationml.notesSlide+xml"/>
  <Override PartName="/ppt/tags/tag59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60.xml" ContentType="application/vnd.openxmlformats-officedocument.presentationml.tags+xml"/>
  <Override PartName="/ppt/notesSlides/notesSlide65.xml" ContentType="application/vnd.openxmlformats-officedocument.presentationml.notesSlide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1024" r:id="rId2"/>
    <p:sldId id="1032" r:id="rId3"/>
    <p:sldId id="1028" r:id="rId4"/>
    <p:sldId id="1030" r:id="rId5"/>
    <p:sldId id="998" r:id="rId6"/>
    <p:sldId id="999" r:id="rId7"/>
    <p:sldId id="1000" r:id="rId8"/>
    <p:sldId id="988" r:id="rId9"/>
    <p:sldId id="989" r:id="rId10"/>
    <p:sldId id="990" r:id="rId11"/>
    <p:sldId id="991" r:id="rId12"/>
    <p:sldId id="1017" r:id="rId13"/>
    <p:sldId id="1031" r:id="rId14"/>
    <p:sldId id="1003" r:id="rId15"/>
    <p:sldId id="997" r:id="rId16"/>
    <p:sldId id="994" r:id="rId17"/>
    <p:sldId id="995" r:id="rId18"/>
    <p:sldId id="996" r:id="rId19"/>
    <p:sldId id="1006" r:id="rId20"/>
    <p:sldId id="1014" r:id="rId21"/>
    <p:sldId id="1013" r:id="rId22"/>
    <p:sldId id="1009" r:id="rId23"/>
    <p:sldId id="1015" r:id="rId24"/>
    <p:sldId id="1016" r:id="rId25"/>
    <p:sldId id="1071" r:id="rId26"/>
    <p:sldId id="1021" r:id="rId27"/>
    <p:sldId id="1023" r:id="rId28"/>
    <p:sldId id="1004" r:id="rId29"/>
    <p:sldId id="1002" r:id="rId30"/>
    <p:sldId id="1034" r:id="rId31"/>
    <p:sldId id="1033" r:id="rId32"/>
    <p:sldId id="1036" r:id="rId33"/>
    <p:sldId id="1037" r:id="rId34"/>
    <p:sldId id="1039" r:id="rId35"/>
    <p:sldId id="1038" r:id="rId36"/>
    <p:sldId id="1040" r:id="rId37"/>
    <p:sldId id="1042" r:id="rId38"/>
    <p:sldId id="1086" r:id="rId39"/>
    <p:sldId id="1043" r:id="rId40"/>
    <p:sldId id="1052" r:id="rId41"/>
    <p:sldId id="1044" r:id="rId42"/>
    <p:sldId id="1045" r:id="rId43"/>
    <p:sldId id="1046" r:id="rId44"/>
    <p:sldId id="1054" r:id="rId45"/>
    <p:sldId id="1055" r:id="rId46"/>
    <p:sldId id="1048" r:id="rId47"/>
    <p:sldId id="1051" r:id="rId48"/>
    <p:sldId id="1056" r:id="rId49"/>
    <p:sldId id="1041" r:id="rId50"/>
    <p:sldId id="1078" r:id="rId51"/>
    <p:sldId id="1079" r:id="rId52"/>
    <p:sldId id="1072" r:id="rId53"/>
    <p:sldId id="1073" r:id="rId54"/>
    <p:sldId id="1074" r:id="rId55"/>
    <p:sldId id="1076" r:id="rId56"/>
    <p:sldId id="1075" r:id="rId57"/>
    <p:sldId id="1083" r:id="rId58"/>
    <p:sldId id="1081" r:id="rId59"/>
    <p:sldId id="1082" r:id="rId60"/>
    <p:sldId id="1085" r:id="rId61"/>
    <p:sldId id="1084" r:id="rId62"/>
    <p:sldId id="1070" r:id="rId63"/>
    <p:sldId id="1069" r:id="rId64"/>
    <p:sldId id="1068" r:id="rId65"/>
    <p:sldId id="1049" r:id="rId66"/>
  </p:sldIdLst>
  <p:sldSz cx="9144000" cy="6858000" type="screen4x3"/>
  <p:notesSz cx="6858000" cy="92964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Roboto" pitchFamily="2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1"/>
    <a:srgbClr val="C0504D"/>
    <a:srgbClr val="D11034"/>
    <a:srgbClr val="5F6A72"/>
    <a:srgbClr val="782C2C"/>
    <a:srgbClr val="993939"/>
    <a:srgbClr val="AD2323"/>
    <a:srgbClr val="C83232"/>
    <a:srgbClr val="9F3B3B"/>
    <a:srgbClr val="A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6" autoAdjust="0"/>
    <p:restoredTop sz="84255" autoAdjust="0"/>
  </p:normalViewPr>
  <p:slideViewPr>
    <p:cSldViewPr>
      <p:cViewPr>
        <p:scale>
          <a:sx n="75" d="100"/>
          <a:sy n="75" d="100"/>
        </p:scale>
        <p:origin x="2035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969EA-8566-418D-AC96-BC5F6E9FAB6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07B4B-74D8-4C42-A719-1F93879497F8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
Poll Title: How's the pace of the class treating you so far?
https://www.polleverywhere.com/multiple_choice_polls/7byPuOfCtkiAuXo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64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1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60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52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69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64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7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74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19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0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30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12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61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60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06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47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3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8:20</a:t>
            </a:r>
            <a:r>
              <a:rPr lang="en-US" baseline="0" dirty="0" smtClean="0"/>
              <a:t> -8:35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69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86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90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4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34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65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76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91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85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809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7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892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6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44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68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80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16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09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588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406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769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964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27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88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805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36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at 6:45 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295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495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87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854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548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653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873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156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57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422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44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258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419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969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686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322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79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2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49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9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4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gersCodingBootcamp/0125-mw-class-cont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RutgersCodingBootcamp/All-Classwork-Homework/blob/master/class-recordings.m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tgersCodingBootcamp/All-Classwork-Homewor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tag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Group Project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Group Project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filepicker.io/api/file/kupVlr88SKWJCBRBIIE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1" y="4718533"/>
            <a:ext cx="1496291" cy="14962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43175" y="4516971"/>
            <a:ext cx="478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Jordan’s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43175" y="5074930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JASMINE’S JAMZZZZ!!!!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20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43175" y="121234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filepicker.io/api/file/kupVlr88SKWJCBRBIIE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1" y="4718533"/>
            <a:ext cx="1496291" cy="14962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98503" y="2501527"/>
            <a:ext cx="20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Jordan’s Version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42351" y="5325404"/>
            <a:ext cx="21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Jasmine’s Version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>
            <a:endCxn id="14" idx="1"/>
          </p:cNvCxnSpPr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5" idx="1"/>
          </p:cNvCxnSpPr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43175" y="121234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filepicker.io/api/file/kupVlr88SKWJCBRBIIE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1" y="4718533"/>
            <a:ext cx="1496291" cy="14962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6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Collaborative Coding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283"/>
            <a:ext cx="9144000" cy="44789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2399" y="4953000"/>
            <a:ext cx="88827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Modern web development is </a:t>
            </a:r>
            <a:r>
              <a:rPr lang="en-US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collaborative.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Teams are often extremely large and separated across country (or planet).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 are often made up of hundreds or thousands of files.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31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Group Project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filepicker.io/api/file/kupVlr88SKWJCBRBIIE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1" y="4718533"/>
            <a:ext cx="1496291" cy="14962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www.filepicker.io/api/file/5CnBQ3THSheq0iQYBL5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01"/>
          <a:stretch/>
        </p:blipFill>
        <p:spPr bwMode="auto">
          <a:xfrm>
            <a:off x="427596" y="2826609"/>
            <a:ext cx="1483538" cy="15219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10" descr="Image result for html fi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543175" y="121234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68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Group Project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filepicker.io/api/file/kupVlr88SKWJCBRBIIE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1" y="4718533"/>
            <a:ext cx="1496291" cy="14962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www.filepicker.io/api/file/5CnBQ3THSheq0iQYBL5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01"/>
          <a:stretch/>
        </p:blipFill>
        <p:spPr bwMode="auto">
          <a:xfrm>
            <a:off x="427596" y="2826609"/>
            <a:ext cx="1483538" cy="15219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10" descr="Image result for html fi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 flipV="1">
            <a:off x="2112653" y="30950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579378" y="2627580"/>
            <a:ext cx="4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Hai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guyz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!!!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R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help??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3175" y="121234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87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Group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 – Tragedy #2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filepicker.io/api/file/kupVlr88SKWJCBRBIIE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1" y="4718533"/>
            <a:ext cx="1496291" cy="14962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www.filepicker.io/api/file/5CnBQ3THSheq0iQYBL5a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01"/>
          <a:stretch/>
        </p:blipFill>
        <p:spPr bwMode="auto">
          <a:xfrm>
            <a:off x="427596" y="2826609"/>
            <a:ext cx="1483538" cy="15219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 flipV="1">
            <a:off x="2112653" y="30950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79379" y="1741808"/>
            <a:ext cx="3668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OK.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Delete. Delete. Delete.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</a:t>
            </a:r>
          </a:p>
        </p:txBody>
      </p:sp>
      <p:sp>
        <p:nvSpPr>
          <p:cNvPr id="2" name="Multiply 1"/>
          <p:cNvSpPr/>
          <p:nvPr/>
        </p:nvSpPr>
        <p:spPr>
          <a:xfrm>
            <a:off x="6481762" y="1162326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6443662" y="3855745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543175" y="121234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4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Moral of the Story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2747663"/>
            <a:ext cx="6558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Lesson: </a:t>
            </a:r>
          </a:p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 should use Version Control.</a:t>
            </a:r>
          </a:p>
          <a:p>
            <a:endParaRPr lang="en-US" sz="1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….And be wary of Walter.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 descr="https://www.filepicker.io/api/file/kupVlr88SKWJCBRBIIE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1" y="4718533"/>
            <a:ext cx="1496291" cy="14962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www.filepicker.io/api/file/5CnBQ3THSheq0iQYBL5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01"/>
          <a:stretch/>
        </p:blipFill>
        <p:spPr bwMode="auto">
          <a:xfrm>
            <a:off x="427596" y="2826609"/>
            <a:ext cx="1483538" cy="15219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miley Face 2"/>
          <p:cNvSpPr/>
          <p:nvPr/>
        </p:nvSpPr>
        <p:spPr>
          <a:xfrm>
            <a:off x="866775" y="1307708"/>
            <a:ext cx="720018" cy="72001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903337" y="5096950"/>
            <a:ext cx="673931" cy="673931"/>
          </a:xfrm>
          <a:prstGeom prst="smileyFace">
            <a:avLst>
              <a:gd name="adj" fmla="val -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Version Control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43345" y="914400"/>
            <a:ext cx="8229600" cy="4525963"/>
          </a:xfrm>
        </p:spPr>
        <p:txBody>
          <a:bodyPr>
            <a:no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sz="2800" b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Version Control: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Offers a set of commands and an organizational structure for managing code when multiple developers work simultaneously.</a:t>
            </a:r>
          </a:p>
          <a:p>
            <a:pPr marL="228600" indent="0">
              <a:spcBef>
                <a:spcPts val="0"/>
              </a:spcBef>
              <a:buNone/>
            </a:pPr>
            <a:endParaRPr lang="en-US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r>
              <a:rPr lang="en-US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Major Benefits come from using </a:t>
            </a:r>
            <a:r>
              <a:rPr lang="en-US" sz="2800" b="1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pPr marL="228600" indent="0">
              <a:spcBef>
                <a:spcPts val="0"/>
              </a:spcBef>
              <a:buNone/>
            </a:pPr>
            <a:endParaRPr lang="en-US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Code Conflict Resolution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History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-US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-US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It’s Okay!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4" name="Picture 10" descr="https://mdgriffin63.files.wordpress.com/2014/01/forget-to-lear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5" y="781834"/>
            <a:ext cx="8689567" cy="5312247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4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>
            <a:endCxn id="14" idx="1"/>
          </p:cNvCxnSpPr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5" idx="1"/>
          </p:cNvCxnSpPr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1 (Revisited)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43175" y="121234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filepicker.io/api/file/kupVlr88SKWJCBRBIIE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1" y="4718533"/>
            <a:ext cx="1496291" cy="14962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6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32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Group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with Version Control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filepicker.io/api/file/kupVlr88SKWJCBRBIIE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1" y="4718533"/>
            <a:ext cx="1496291" cy="14962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462635" y="1061591"/>
            <a:ext cx="274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(Jordan’s)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71876" y="5845492"/>
            <a:ext cx="215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Jasmine’s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10" descr="Image result for html fi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html fi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html fi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Image result for html fi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Image result for html fi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10" descr="Image result for html fi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urved Connector 50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3"/>
            <a:endCxn id="40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10956" y="3231423"/>
            <a:ext cx="3833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Jasmine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pushes (uploads)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her code changes into the main branch.</a:t>
            </a:r>
          </a:p>
          <a:p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 conflicts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are resolved before inclusion. 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34285" y="1122458"/>
            <a:ext cx="2650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Jordan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8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Group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 – Tragedy 2 (Revisited)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www.filepicker.io/api/file/kupVlr88SKWJCBRBIIE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1" y="4718533"/>
            <a:ext cx="1496291" cy="14962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www.filepicker.io/api/file/5CnBQ3THSheq0iQYBL5a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01"/>
          <a:stretch/>
        </p:blipFill>
        <p:spPr bwMode="auto">
          <a:xfrm>
            <a:off x="427596" y="2826609"/>
            <a:ext cx="1483538" cy="15219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 flipV="1">
            <a:off x="2112653" y="30950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79379" y="1741808"/>
            <a:ext cx="3668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OKAY! 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Delete. Delete. Delete.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</a:t>
            </a:r>
          </a:p>
        </p:txBody>
      </p:sp>
      <p:sp>
        <p:nvSpPr>
          <p:cNvPr id="2" name="Multiply 1"/>
          <p:cNvSpPr/>
          <p:nvPr/>
        </p:nvSpPr>
        <p:spPr>
          <a:xfrm>
            <a:off x="6481762" y="1162326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6443662" y="3855745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543175" y="121234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32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Group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with Version Control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462635" y="1061591"/>
            <a:ext cx="274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(Jordan’s)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6129" y="5807273"/>
            <a:ext cx="207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Walter’s Branch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Arrow Connector 53"/>
          <p:cNvCxnSpPr>
            <a:stCxn id="39" idx="3"/>
            <a:endCxn id="40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s://www.filepicker.io/api/file/5CnBQ3THSheq0iQYBL5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01"/>
          <a:stretch/>
        </p:blipFill>
        <p:spPr bwMode="auto">
          <a:xfrm>
            <a:off x="427596" y="4512870"/>
            <a:ext cx="1483538" cy="15219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24" y="4885578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ultiply 31"/>
          <p:cNvSpPr/>
          <p:nvPr/>
        </p:nvSpPr>
        <p:spPr>
          <a:xfrm>
            <a:off x="5898180" y="4914550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5868736" y="1542662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/>
          <p:nvPr/>
        </p:nvCxnSpPr>
        <p:spPr>
          <a:xfrm rot="5400000" flipH="1" flipV="1">
            <a:off x="5146756" y="3645093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04463" y="3458141"/>
            <a:ext cx="355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Walter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(bad) code deletions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6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32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Group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with Version Control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462635" y="1061591"/>
            <a:ext cx="274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(Jordan’s)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6129" y="5807273"/>
            <a:ext cx="207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Walter’s Branch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Arrow Connector 53"/>
          <p:cNvCxnSpPr>
            <a:stCxn id="39" idx="3"/>
            <a:endCxn id="40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s://www.filepicker.io/api/file/5CnBQ3THSheq0iQYBL5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01"/>
          <a:stretch/>
        </p:blipFill>
        <p:spPr bwMode="auto">
          <a:xfrm>
            <a:off x="427596" y="4512870"/>
            <a:ext cx="1483538" cy="15219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24" y="4885578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ultiply 31"/>
          <p:cNvSpPr/>
          <p:nvPr/>
        </p:nvSpPr>
        <p:spPr>
          <a:xfrm>
            <a:off x="5898180" y="4914550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5868736" y="1542662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93" y="1495249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7143829" y="2419296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5400000" flipH="1" flipV="1">
            <a:off x="6457287" y="1235423"/>
            <a:ext cx="7624" cy="2249939"/>
          </a:xfrm>
          <a:prstGeom prst="curvedConnector3">
            <a:avLst>
              <a:gd name="adj1" fmla="val -10619452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43130" y="3421308"/>
            <a:ext cx="318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But this time, Jordan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rolls back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the code to an earlier version.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25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Moral of the Story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2747663"/>
            <a:ext cx="6558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Lesson: </a:t>
            </a:r>
          </a:p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 should use Version Control.</a:t>
            </a:r>
          </a:p>
          <a:p>
            <a:endParaRPr lang="en-US" sz="1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….But still be wary of Walter.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 descr="https://www.filepicker.io/api/file/kupVlr88SKWJCBRBIIE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1" y="4718533"/>
            <a:ext cx="1496291" cy="149629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www.filepicker.io/api/file/5CnBQ3THSheq0iQYBL5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01"/>
          <a:stretch/>
        </p:blipFill>
        <p:spPr bwMode="auto">
          <a:xfrm>
            <a:off x="427596" y="2826609"/>
            <a:ext cx="1483538" cy="15219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miley Face 2"/>
          <p:cNvSpPr/>
          <p:nvPr/>
        </p:nvSpPr>
        <p:spPr>
          <a:xfrm>
            <a:off x="866775" y="1307708"/>
            <a:ext cx="720018" cy="720018"/>
          </a:xfrm>
          <a:prstGeom prst="smileyFace">
            <a:avLst>
              <a:gd name="adj" fmla="val 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903337" y="5096950"/>
            <a:ext cx="673931" cy="673931"/>
          </a:xfrm>
          <a:prstGeom prst="smileyFace">
            <a:avLst>
              <a:gd name="adj" fmla="val 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14400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 and have one of you explain to the other:</a:t>
            </a:r>
          </a:p>
          <a:p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What the concept of version control is</a:t>
            </a:r>
          </a:p>
          <a:p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the other should explain :</a:t>
            </a:r>
          </a:p>
          <a:p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of the key advantages to using a version control system </a:t>
            </a:r>
          </a:p>
          <a:p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Quick Activity!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So… What’s this GitHub?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990600"/>
            <a:ext cx="9149870" cy="31835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4800" y="1219199"/>
            <a:ext cx="86105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is a Web-Based hosting service to store code online.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allows developers to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(download) code or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(upload) code to the same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(directory).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also allows developers to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histories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code changes and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issues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6" name="Picture 6" descr="https://kanbanize.com/blog/wp-content/uploads/2014/11/GitHu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9" b="16089"/>
          <a:stretch/>
        </p:blipFill>
        <p:spPr bwMode="auto">
          <a:xfrm>
            <a:off x="2209800" y="4174176"/>
            <a:ext cx="5301771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18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Pushing and Pulling to GitHub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33400" y="2858641"/>
            <a:ext cx="972473" cy="3319224"/>
            <a:chOff x="427596" y="1078962"/>
            <a:chExt cx="1504716" cy="5135862"/>
          </a:xfrm>
        </p:grpSpPr>
        <p:pic>
          <p:nvPicPr>
            <p:cNvPr id="17" name="Picture 2" descr="https://www.filepicker.io/api/file/1MlPpGKJStGobUxU7cES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1" b="40970"/>
            <a:stretch/>
          </p:blipFill>
          <p:spPr bwMode="auto">
            <a:xfrm>
              <a:off x="457200" y="1078962"/>
              <a:ext cx="1453934" cy="149629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www.filepicker.io/api/file/kupVlr88SKWJCBRBIIE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021" y="4718533"/>
              <a:ext cx="1496291" cy="149629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www.filepicker.io/api/file/5CnBQ3THSheq0iQYBL5a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01"/>
            <a:stretch/>
          </p:blipFill>
          <p:spPr bwMode="auto">
            <a:xfrm>
              <a:off x="427596" y="2826609"/>
              <a:ext cx="1483538" cy="152192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0" descr="Image result for html fi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Image result for html fi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mage result for html fi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lbow Connector 4"/>
          <p:cNvCxnSpPr>
            <a:stCxn id="20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Elbow Connector 29"/>
          <p:cNvCxnSpPr>
            <a:stCxn id="17" idx="3"/>
            <a:endCxn id="21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0" name="TextBox 25599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/>
          <p:cNvCxnSpPr>
            <a:endCxn id="19" idx="3"/>
          </p:cNvCxnSpPr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23112" y="4286912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Elbow Connector 40"/>
          <p:cNvCxnSpPr>
            <a:endCxn id="18" idx="3"/>
          </p:cNvCxnSpPr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Elbow Connector 46"/>
          <p:cNvCxnSpPr>
            <a:endCxn id="23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2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Started with </a:t>
            </a:r>
            <a:r>
              <a:rPr lang="en-US" sz="4500" b="1" i="1" dirty="0" err="1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4342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Where to Get Help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70"/>
          <p:cNvSpPr txBox="1">
            <a:spLocks/>
          </p:cNvSpPr>
          <p:nvPr/>
        </p:nvSpPr>
        <p:spPr>
          <a:xfrm>
            <a:off x="304799" y="762000"/>
            <a:ext cx="8740775" cy="567567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Practice, Practice, Practice: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Work Individually or in Groups</a:t>
            </a:r>
          </a:p>
          <a:p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Review In Class Material (Exercises and Slides):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github.com/RutgersCodingBootcamp/0125-mw-class-content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Re-Watch Class Videos: </a:t>
            </a:r>
          </a:p>
          <a:p>
            <a:pPr marL="300038" lvl="1" indent="0">
              <a:buNone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github.com/RutgersCodingBootcamp/All-Classwork-Homework/blob/master/class-recordings.md</a:t>
            </a:r>
            <a:endParaRPr lang="en-US" sz="1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 Class Office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Hours: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after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Virtual Office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Hours: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Tuesdays 6:30 – 8:00 PM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Ahmed’s Advanced Workshops: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By Announcement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Contact Student Success: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Message Stacey, anytime!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4877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My First Repo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" y="823409"/>
            <a:ext cx="8559800" cy="539705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031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Commands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43345" y="914400"/>
            <a:ext cx="8229600" cy="4525963"/>
          </a:xfrm>
        </p:spPr>
        <p:txBody>
          <a:bodyPr>
            <a:no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sz="2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its most basic, these are the five </a:t>
            </a:r>
            <a:r>
              <a:rPr lang="en-US" sz="2000" b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commands to get started</a:t>
            </a:r>
            <a:endParaRPr lang="en-US" sz="20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-US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clone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add</a:t>
            </a:r>
            <a:endParaRPr lang="en-US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commit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push 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</a:t>
            </a:r>
            <a:endParaRPr lang="en-US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-US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-US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7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Basic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43345" y="914400"/>
            <a:ext cx="8229600" cy="4525963"/>
          </a:xfrm>
        </p:spPr>
        <p:txBody>
          <a:bodyPr>
            <a:no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sz="2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its most basic, these are the five </a:t>
            </a:r>
            <a:r>
              <a:rPr lang="en-US" sz="2000" b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commands to get started</a:t>
            </a:r>
            <a:endParaRPr lang="en-US" sz="20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-US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clone 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copies an entire repo (to begin)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add 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adds a file for inclusion in </a:t>
            </a:r>
            <a:r>
              <a:rPr lang="en-US" sz="28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commit 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notes a change to the local repo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push 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sends changes to hosting service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downloads freshest version of repo</a:t>
            </a:r>
            <a:endParaRPr lang="en-US" sz="28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-US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-US" sz="2800" b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0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14400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GitHub and the Command Line:</a:t>
            </a: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new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public GitHub repository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and name it whatever you like. Be sure to check the box for “initialize this repository with a README”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Next,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clone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the repo to your local directory.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an HTML file inside the local directory.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Commit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Push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the code to GitHub.</a:t>
            </a: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b="1" u="sng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partner in class and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fork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their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repository to your own GitHub account. Clone this forked repository to your local directory.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Add, Commit, and Push the code back to your forked copy.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submit a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pull request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to send your changes to your partner’s repo.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2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Still a bit lost? Recommended (Free) Course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3" name="Rectangle 2"/>
          <p:cNvSpPr/>
          <p:nvPr/>
        </p:nvSpPr>
        <p:spPr>
          <a:xfrm>
            <a:off x="2261619" y="5882663"/>
            <a:ext cx="460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https://www.codeschool.com/courses/try-git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28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Break!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045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Round 2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4389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 Ugly HTML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" y="1084674"/>
            <a:ext cx="8543925" cy="31813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0" y="4617151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Don’t do this… Use proper indentation and sectioning.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Readable code is easier to maintain.</a:t>
            </a:r>
          </a:p>
        </p:txBody>
      </p:sp>
    </p:spTree>
    <p:extLst>
      <p:ext uri="{BB962C8B-B14F-4D97-AF65-F5344CB8AC3E}">
        <p14:creationId xmlns:p14="http://schemas.microsoft.com/office/powerpoint/2010/main" val="1950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What’s Wrong Here?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83753"/>
            <a:ext cx="8206154" cy="54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Syntax (Basic)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7618" y="2974636"/>
            <a:ext cx="13716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&lt;h1&gt;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9218" y="2971800"/>
            <a:ext cx="5372100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Mah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House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93618" y="2971800"/>
            <a:ext cx="16764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&lt;/h1&gt;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738" y="4497318"/>
            <a:ext cx="1733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Opening Tag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06577" y="4497318"/>
            <a:ext cx="1633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Closing Tag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48834" y="1420480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>
            <a:stCxn id="4" idx="0"/>
            <a:endCxn id="3" idx="2"/>
          </p:cNvCxnSpPr>
          <p:nvPr/>
        </p:nvCxnSpPr>
        <p:spPr>
          <a:xfrm flipV="1">
            <a:off x="1583418" y="3682522"/>
            <a:ext cx="0" cy="8147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923563" y="3682522"/>
            <a:ext cx="0" cy="8147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761341" y="1982718"/>
            <a:ext cx="0" cy="9890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85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Assignment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homework repository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github.com/RutgersCodingBootcamp/All-Classwork-Homework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Assignment #1 is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Due on Monday (2/1/16)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6628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Syntax (with Attribute)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3" y="1326000"/>
            <a:ext cx="9251749" cy="46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0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Tricky Tags (Self-Closing)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73" y="1439590"/>
            <a:ext cx="7907197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Important Common Tags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199" y="783753"/>
            <a:ext cx="8782009" cy="50188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Headers: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&lt;h1&gt; &lt;/h1&gt;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Header 1 (Largest Header)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&lt;h2&gt; &lt;/h2&gt;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Header 2 (Next Largest Header)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&lt;h3&gt; &lt;/h3&gt;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Header 3 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0" indent="0">
              <a:buNone/>
            </a:pP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Containers: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&lt;html&gt; &lt;/html&gt;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Wraps the entire page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&lt;head&gt; &lt;/head&gt;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- Wraps the header of the page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&lt;body&gt; &lt;/body&gt;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Wraps the main content 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&lt;div&gt; &lt;/div&gt;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Logical Container *** 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&lt;p&gt; &lt;/p&gt;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Wraps individual Paragraphs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Others: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&lt;strong&gt;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(bold),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(emphasis)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(images)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&lt;a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(links)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&lt;li&gt;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(list items)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, &lt;title&gt;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(title), </a:t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(line break),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&lt;table&gt;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(tables),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&lt;!-- --&gt;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(comments)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63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 Common Tags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199" y="783753"/>
            <a:ext cx="8782009" cy="5018877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All HTML Tags are listed here: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://www.w3schools.com/tags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try to memorize them! Simply refer back to documentation as needed.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tags: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&lt;video&gt; for Videos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&lt;audio&gt; for Audio files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&lt;embed&gt; for Embedded files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&lt;code&gt; for including computer code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&lt;header&gt; for headers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&gt; for navigation bars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&lt;footer&gt; for footers </a:t>
            </a:r>
          </a:p>
          <a:p>
            <a:pPr lvl="1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70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for Forms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199" y="783753"/>
            <a:ext cx="8782009" cy="5018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Common UI (User Interface) Form Elements: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&lt;form&gt;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Creates a form section in HTML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&lt;input&gt;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Input boxes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&lt;label&gt;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Labels for boxes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&lt;button&gt;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Button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textarea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Large textbox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3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for Forms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867716"/>
            <a:ext cx="6429375" cy="351472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4615339"/>
            <a:ext cx="4333875" cy="15621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5" name="Curved Connector 4"/>
          <p:cNvCxnSpPr>
            <a:stCxn id="2" idx="1"/>
            <a:endCxn id="3" idx="1"/>
          </p:cNvCxnSpPr>
          <p:nvPr/>
        </p:nvCxnSpPr>
        <p:spPr>
          <a:xfrm rot="10800000" flipV="1">
            <a:off x="2057400" y="2625079"/>
            <a:ext cx="12700" cy="2771310"/>
          </a:xfrm>
          <a:prstGeom prst="curvedConnector3">
            <a:avLst>
              <a:gd name="adj1" fmla="val 13739236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be creating a student bio using HTML. You will then add, commit, and push your completed HTML to GitHub for the world to see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instructions,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9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747991"/>
            <a:ext cx="6067425" cy="53475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181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Break?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756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CSS </a:t>
            </a:r>
            <a:r>
              <a:rPr lang="en-US" sz="4500" b="1" i="1" dirty="0" err="1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Stylin</a:t>
            </a:r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’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0168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895599"/>
            <a:ext cx="6457950" cy="842011"/>
          </a:xfrm>
        </p:spPr>
        <p:txBody>
          <a:bodyPr>
            <a:normAutofit fontScale="90000"/>
          </a:bodyPr>
          <a:lstStyle/>
          <a:p>
            <a:pPr algn="l"/>
            <a:r>
              <a:rPr lang="en-US" sz="4500" b="1" i="1" dirty="0" err="1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Git’n</a:t>
            </a:r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Pro with HTML/CSS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0606" y="2667000"/>
            <a:ext cx="1066800" cy="25723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Day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26892" y="3962400"/>
            <a:ext cx="6457950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January 27, 2016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0487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Definitions </a:t>
            </a: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(*yawn* unimportant)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153400" cy="4659630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is the third – handling logic, animation, etc.)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88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100945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File:Notep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Microsoft Word 2013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65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HTML Page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89540"/>
            <a:ext cx="6757987" cy="53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HTML Page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08"/>
          <a:stretch/>
        </p:blipFill>
        <p:spPr>
          <a:xfrm>
            <a:off x="457199" y="838200"/>
            <a:ext cx="8322823" cy="51816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428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HTML Page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08"/>
          <a:stretch/>
        </p:blipFill>
        <p:spPr>
          <a:xfrm>
            <a:off x="457199" y="838200"/>
            <a:ext cx="8322823" cy="51816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267200" y="4572000"/>
            <a:ext cx="4429418" cy="83099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Hella</a:t>
            </a:r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Boring…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0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Enter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38"/>
          <a:stretch/>
        </p:blipFill>
        <p:spPr bwMode="auto">
          <a:xfrm>
            <a:off x="152400" y="990600"/>
            <a:ext cx="4253345" cy="489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2"/>
          <a:stretch/>
        </p:blipFill>
        <p:spPr bwMode="auto">
          <a:xfrm>
            <a:off x="4405745" y="990600"/>
            <a:ext cx="4619251" cy="489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15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Enter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783753"/>
            <a:ext cx="7467600" cy="536342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90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Syntax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828115"/>
            <a:ext cx="8153400" cy="3352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93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Example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862016"/>
            <a:ext cx="8153400" cy="5151884"/>
          </a:xfrm>
        </p:spPr>
        <p:txBody>
          <a:bodyPr>
            <a:normAutofit fontScale="70000" lnSpcReduction="20000"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below example the “Header” would be turned blue and MUCH larger, because of the CSS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 we’d like to apply a CSS style selectively, we can incorporate a class or ID. Just remember to include the necessary symbol (. or #) before the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Example (HTML):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>
              <a:buNone/>
            </a:pP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&lt;p </a:t>
            </a:r>
            <a:r>
              <a:rPr lang="en-US" sz="3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sz="31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bigBlue</a:t>
            </a:r>
            <a:r>
              <a:rPr lang="en-US" sz="3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&gt;Header&lt;/p&gt;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Example (CSS):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>
              <a:buNone/>
            </a:pP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bigBlue</a:t>
            </a: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00050" lvl="1" indent="0">
              <a:buNone/>
            </a:pP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400050" lvl="1" indent="0">
              <a:buNone/>
            </a:pP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font-size: 100px;</a:t>
            </a:r>
          </a:p>
          <a:p>
            <a:pPr marL="400050" lvl="1" indent="0">
              <a:buNone/>
            </a:pP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color: blue;</a:t>
            </a:r>
          </a:p>
          <a:p>
            <a:pPr marL="400050" lvl="1" indent="0">
              <a:buNone/>
            </a:pP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400050" lvl="1" indent="0">
              <a:buNone/>
            </a:pPr>
            <a:endParaRPr lang="en-US" sz="3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 CSS Attributes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783753"/>
            <a:ext cx="8153400" cy="515188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Font / Color: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: Sets color of text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: Sets size of the font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: Sets italics</a:t>
            </a: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ont-weight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: Sets bold </a:t>
            </a:r>
          </a:p>
          <a:p>
            <a:pPr marL="0" indent="0">
              <a:buNone/>
            </a:pP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Alignment / Spacing: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margin-top(bottom/left/right):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Adds space between element and its own border.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margin-top (bottom/left/right):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Adds space between element and surrounding elements.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float: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Forces elements to the sides, centers, or tops</a:t>
            </a:r>
          </a:p>
          <a:p>
            <a:pPr marL="0" indent="0">
              <a:buNone/>
            </a:pP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background-color: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sets background color</a:t>
            </a: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ackground-image: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sets background image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8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Today’s Objectives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70"/>
          <p:cNvSpPr txBox="1">
            <a:spLocks/>
          </p:cNvSpPr>
          <p:nvPr/>
        </p:nvSpPr>
        <p:spPr>
          <a:xfrm>
            <a:off x="98425" y="1066800"/>
            <a:ext cx="8947150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understand the importance of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Version Control and how to use it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create GitHub Repositories, push code into them, and share with class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make more HTML documents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properly use basic HTML tags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implement basic CSS styling to HTML documents.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7849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Powerful Duo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1981200"/>
            <a:ext cx="82296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Believe it or not… HTML / CSS is all you need to develop a full-blown rich looking website.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08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CSS Show!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7435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be upgrading your previous HTML bio using CSS styles. Once you are done with your changes, you’ll commit and push these changes up to GitHub.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instructions, sent via Slack.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04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90600"/>
            <a:ext cx="9144000" cy="351416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711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Recap + Questions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6314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Know Thyself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70"/>
          <p:cNvSpPr txBox="1">
            <a:spLocks/>
          </p:cNvSpPr>
          <p:nvPr/>
        </p:nvSpPr>
        <p:spPr>
          <a:xfrm>
            <a:off x="304799" y="10668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If you are a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beginner to HTML/CSS and Coding…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Continue getting comfortable with HTML.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 able to completely write a basic HTML document (like in last class)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what CSS is, what its for, and how it works with HTML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********** Be able to use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GitHub to upload code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If you’ve had past exposure and felt comfortable with the last lesson…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Aim to build up your skills. Clear up questions or confusions about HTML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Become knowledgeable about a wider range of HTML and CSS tags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 able to selectively apply CSS to specific HTML elements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********* Be able to use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GitHub to upload code.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0401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Know Thyself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70"/>
          <p:cNvSpPr txBox="1">
            <a:spLocks/>
          </p:cNvSpPr>
          <p:nvPr/>
        </p:nvSpPr>
        <p:spPr>
          <a:xfrm>
            <a:off x="304799" y="10668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 are a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beginner to HTML/CSS and Coding…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Continue getting comfortable with HTML. 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 able to completely write a basic HTML document (like in last class)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what CSS is, what its for, and how it works with HTML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********** Be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able to use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and GitHub to upload code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you’ve had past exposure and felt comfortable with the last lesson…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Aim to build up your skills. Clear up questions or confusions about HTML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Become knowledgeable about a wider range of HTML and CSS tags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 able to selectively apply CSS to specific HTML elements 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********* Be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able to use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and GitHub to upload code.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4269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/ Why </a:t>
            </a:r>
            <a:r>
              <a:rPr lang="en-US" sz="4500" b="1" i="1" dirty="0" err="1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7879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s://www.filepicker.io/api/file/1MlPpGKJStGobUxU7cE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40970"/>
          <a:stretch/>
        </p:blipFill>
        <p:spPr bwMode="auto">
          <a:xfrm>
            <a:off x="457200" y="1078962"/>
            <a:ext cx="1453934" cy="14962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4600" y="1642441"/>
            <a:ext cx="541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JORDAN’S JAMZZZZ!!!!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30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bbefe99-7b5a-4438-bff7-e0692d1070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6853</TotalTime>
  <Words>2861</Words>
  <Application>Microsoft Office PowerPoint</Application>
  <PresentationFormat>On-screen Show (4:3)</PresentationFormat>
  <Paragraphs>572</Paragraphs>
  <Slides>65</Slides>
  <Notes>65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Calibri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Git’n Pro with HTML/CSS</vt:lpstr>
      <vt:lpstr>PowerPoint Presentation</vt:lpstr>
      <vt:lpstr>PowerPoint Presentation</vt:lpstr>
      <vt:lpstr>What / Why Git?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Started with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HTML Round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Break?</vt:lpstr>
      <vt:lpstr>CSS Stylin’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Show!</vt:lpstr>
      <vt:lpstr>PowerPoint Presentation</vt:lpstr>
      <vt:lpstr>PowerPoint Presentation</vt:lpstr>
      <vt:lpstr>Recap + Questions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1106</cp:revision>
  <cp:lastPrinted>2015-05-01T17:47:27Z</cp:lastPrinted>
  <dcterms:created xsi:type="dcterms:W3CDTF">2015-01-20T17:19:00Z</dcterms:created>
  <dcterms:modified xsi:type="dcterms:W3CDTF">2016-01-27T17:13:53Z</dcterms:modified>
</cp:coreProperties>
</file>